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2" r:id="rId7"/>
    <p:sldId id="263" r:id="rId8"/>
    <p:sldId id="276" r:id="rId9"/>
    <p:sldId id="264" r:id="rId10"/>
    <p:sldId id="266" r:id="rId11"/>
    <p:sldId id="265" r:id="rId12"/>
    <p:sldId id="267" r:id="rId13"/>
    <p:sldId id="268" r:id="rId14"/>
    <p:sldId id="274" r:id="rId15"/>
    <p:sldId id="269" r:id="rId16"/>
    <p:sldId id="270" r:id="rId17"/>
    <p:sldId id="271" r:id="rId18"/>
    <p:sldId id="275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76DC-BFB3-4212-AA22-16DBBF1088F4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73F1-83A8-4787-850E-BE77D595F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1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76DC-BFB3-4212-AA22-16DBBF1088F4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73F1-83A8-4787-850E-BE77D595F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3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76DC-BFB3-4212-AA22-16DBBF1088F4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73F1-83A8-4787-850E-BE77D595F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41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76DC-BFB3-4212-AA22-16DBBF1088F4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73F1-83A8-4787-850E-BE77D595F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51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76DC-BFB3-4212-AA22-16DBBF1088F4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73F1-83A8-4787-850E-BE77D595F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9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76DC-BFB3-4212-AA22-16DBBF1088F4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73F1-83A8-4787-850E-BE77D595F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58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76DC-BFB3-4212-AA22-16DBBF1088F4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73F1-83A8-4787-850E-BE77D595F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3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76DC-BFB3-4212-AA22-16DBBF1088F4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73F1-83A8-4787-850E-BE77D595F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37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76DC-BFB3-4212-AA22-16DBBF1088F4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73F1-83A8-4787-850E-BE77D595F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53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76DC-BFB3-4212-AA22-16DBBF1088F4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73F1-83A8-4787-850E-BE77D595F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35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76DC-BFB3-4212-AA22-16DBBF1088F4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73F1-83A8-4787-850E-BE77D595F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27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E76DC-BFB3-4212-AA22-16DBBF1088F4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673F1-83A8-4787-850E-BE77D595F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28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Visualização</a:t>
            </a:r>
            <a:r>
              <a:rPr lang="en-US" dirty="0" smtClean="0"/>
              <a:t> de Dados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Marcas e Canais Visuais</a:t>
            </a:r>
          </a:p>
          <a:p>
            <a:r>
              <a:rPr lang="pt-BR" dirty="0" smtClean="0"/>
              <a:t>(Alguns slides de Tamara Munzner, Carlos Scheidegger, David Koop)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8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Experimentos de Cleveland and McGill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35" y="2126987"/>
            <a:ext cx="10020930" cy="473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2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Canais Visuais – Segundo CM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635" y="1565202"/>
            <a:ext cx="8504729" cy="506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9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Canais Visuais – Segundo CM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092" y="1374570"/>
            <a:ext cx="7049815" cy="48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9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Aplicação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8" name="Picture 4" descr="http://www.infragistics.com/community/cfs-filesystemfile.ashx/__key/CommunityServer.Blogs.Components.WeblogFiles/tim_5F00_brock/0624.pi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58188"/>
            <a:ext cx="10459165" cy="437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248" y="6385052"/>
            <a:ext cx="1203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http://www.infragistics.com/community/blogs/tim_brock/archive/2015/01/22/should-i-choose-a-pie-chart-or-a-bar-chart.aspx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23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Aplicação - Cartogramas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248" y="6385052"/>
            <a:ext cx="1203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http://www-personal.umich.edu/~mejn/election/2012/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349" y="1388425"/>
            <a:ext cx="7499302" cy="466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4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Jock Mackinlay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Primeiro sistema automático</a:t>
            </a:r>
            <a:br>
              <a:rPr lang="pt-BR" dirty="0" smtClean="0"/>
            </a:br>
            <a:r>
              <a:rPr lang="pt-BR" dirty="0" smtClean="0"/>
              <a:t>para fazer design de visualizações</a:t>
            </a: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baseado na percepção humana</a:t>
            </a:r>
          </a:p>
          <a:p>
            <a:r>
              <a:rPr lang="pt-BR" dirty="0" smtClean="0"/>
              <a:t>Eventualmente se tornou a base</a:t>
            </a:r>
            <a:br>
              <a:rPr lang="pt-BR" dirty="0" smtClean="0"/>
            </a:br>
            <a:r>
              <a:rPr lang="pt-BR" dirty="0" smtClean="0"/>
              <a:t>do Tableau (única empresa na</a:t>
            </a:r>
            <a:br>
              <a:rPr lang="pt-BR" dirty="0" smtClean="0"/>
            </a:br>
            <a:r>
              <a:rPr lang="pt-BR" dirty="0" smtClean="0"/>
              <a:t>casa do Bilhão em valor de </a:t>
            </a:r>
            <a:br>
              <a:rPr lang="pt-BR" dirty="0" smtClean="0"/>
            </a:br>
            <a:r>
              <a:rPr lang="pt-BR" dirty="0" smtClean="0"/>
              <a:t>mercado na área de vis)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49789"/>
            <a:ext cx="6248400" cy="498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1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Combinações de Canais Visuais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90" y="2646578"/>
            <a:ext cx="11714820" cy="200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2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Combinações de Canais Visuais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Será que humanos percebem combinações de canais visuais como uma combinação?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9" y="2802226"/>
            <a:ext cx="9811784" cy="324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5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Combinações de Canais Visuais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Será que humanos percebem combinações de canais visuais como uma combinação?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337" y="2784843"/>
            <a:ext cx="7219326" cy="391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9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Perceção Relativa vs Absoluta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perceção humana é fundamentalmente relativa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810" y="2411731"/>
            <a:ext cx="5430380" cy="42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8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Estímulo vs Perceção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www.ips-dc.org/wp-content/uploads/2014/10/Halloween-Candy-815x6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" y="2105927"/>
            <a:ext cx="5056378" cy="379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ites.create-cdn.net/siteimages/22/6/0/226022/46698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497" y="2241433"/>
            <a:ext cx="5654167" cy="351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71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Um Pouco de História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pt-BR" dirty="0" smtClean="0"/>
          </a:p>
          <a:p>
            <a:endParaRPr lang="en-US" dirty="0" smtClean="0"/>
          </a:p>
          <a:p>
            <a:r>
              <a:rPr lang="en-US" dirty="0" smtClean="0"/>
              <a:t>Gustav Fechner, 1801–1887 </a:t>
            </a:r>
          </a:p>
          <a:p>
            <a:r>
              <a:rPr lang="en-US" dirty="0" err="1" smtClean="0"/>
              <a:t>Fundador</a:t>
            </a:r>
            <a:r>
              <a:rPr lang="en-US" dirty="0" smtClean="0"/>
              <a:t> da </a:t>
            </a:r>
            <a:r>
              <a:rPr lang="en-US" dirty="0" err="1" smtClean="0"/>
              <a:t>Psicofísica</a:t>
            </a:r>
            <a:r>
              <a:rPr lang="en-US" dirty="0" smtClean="0"/>
              <a:t>: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estudo</a:t>
            </a:r>
            <a:r>
              <a:rPr lang="en-US" dirty="0" smtClean="0"/>
              <a:t> </a:t>
            </a:r>
            <a:r>
              <a:rPr lang="en-US" dirty="0" err="1" smtClean="0"/>
              <a:t>científico</a:t>
            </a:r>
            <a:r>
              <a:rPr lang="en-US" dirty="0" smtClean="0"/>
              <a:t> da </a:t>
            </a:r>
            <a:r>
              <a:rPr lang="en-US" dirty="0" err="1" smtClean="0"/>
              <a:t>relação</a:t>
            </a:r>
            <a:r>
              <a:rPr lang="en-US" dirty="0" smtClean="0"/>
              <a:t> entre </a:t>
            </a:r>
            <a:r>
              <a:rPr lang="en-US" dirty="0" err="1" smtClean="0"/>
              <a:t>estímulo</a:t>
            </a:r>
            <a:r>
              <a:rPr lang="en-US" dirty="0" smtClean="0"/>
              <a:t> </a:t>
            </a:r>
            <a:r>
              <a:rPr lang="en-US" dirty="0" err="1" smtClean="0"/>
              <a:t>externos</a:t>
            </a:r>
            <a:r>
              <a:rPr lang="en-US" dirty="0" smtClean="0"/>
              <a:t> e a </a:t>
            </a:r>
            <a:r>
              <a:rPr lang="en-US" dirty="0" err="1" smtClean="0"/>
              <a:t>sensação</a:t>
            </a:r>
            <a:r>
              <a:rPr lang="en-US" dirty="0" smtClean="0"/>
              <a:t> (</a:t>
            </a:r>
            <a:r>
              <a:rPr lang="en-US" dirty="0" err="1" smtClean="0"/>
              <a:t>percepção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26" name="Picture 2" descr="https://upload.wikimedia.org/wikipedia/commons/a/ae/Gustav_Fechn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195" y="218944"/>
            <a:ext cx="3126595" cy="444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79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Lei de Fechner-Weber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pt-BR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32" y="1935353"/>
            <a:ext cx="4571735" cy="28388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2271" y="4998531"/>
            <a:ext cx="10887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 </a:t>
            </a:r>
            <a:r>
              <a:rPr lang="en-US" sz="2800" i="1" dirty="0"/>
              <a:t>Just-noticeable </a:t>
            </a:r>
            <a:r>
              <a:rPr lang="en-US" sz="2800" i="1" dirty="0" smtClean="0"/>
              <a:t>difference </a:t>
            </a:r>
            <a:r>
              <a:rPr lang="en-US" sz="2800" dirty="0" smtClean="0"/>
              <a:t>é </a:t>
            </a:r>
            <a:r>
              <a:rPr lang="en-US" sz="2800" dirty="0" err="1" smtClean="0"/>
              <a:t>proporcional</a:t>
            </a:r>
            <a:r>
              <a:rPr lang="en-US" sz="2800" dirty="0" smtClean="0"/>
              <a:t> </a:t>
            </a:r>
            <a:r>
              <a:rPr lang="en-US" sz="2800" dirty="0" err="1" smtClean="0"/>
              <a:t>ao</a:t>
            </a:r>
            <a:r>
              <a:rPr lang="en-US" sz="2800" dirty="0" smtClean="0"/>
              <a:t> </a:t>
            </a:r>
            <a:r>
              <a:rPr lang="en-US" sz="2800" dirty="0" err="1" smtClean="0"/>
              <a:t>estímulo</a:t>
            </a:r>
            <a:endParaRPr lang="en-US" sz="2800" i="1" dirty="0"/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127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Lei Exponencial de </a:t>
            </a:r>
            <a:r>
              <a:rPr lang="en-US" dirty="0" smtClean="0"/>
              <a:t>Stevens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pt-BR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016" y="1450090"/>
            <a:ext cx="4467967" cy="510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2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 estamos vendo isso?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Visualização de dados é:</a:t>
            </a:r>
          </a:p>
          <a:p>
            <a:endParaRPr lang="pt-BR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000" dirty="0" smtClean="0"/>
              <a:t>A arte e </a:t>
            </a:r>
            <a:r>
              <a:rPr lang="en-US" sz="4000" dirty="0" err="1" smtClean="0"/>
              <a:t>ciência</a:t>
            </a:r>
            <a:r>
              <a:rPr lang="en-US" sz="4000" dirty="0" smtClean="0"/>
              <a:t> de </a:t>
            </a:r>
            <a:r>
              <a:rPr lang="en-US" sz="4000" dirty="0" err="1" smtClean="0"/>
              <a:t>mapear</a:t>
            </a:r>
            <a:r>
              <a:rPr lang="en-US" sz="4000" dirty="0" smtClean="0"/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elementos</a:t>
            </a:r>
            <a:r>
              <a:rPr lang="en-US" sz="4000" dirty="0" smtClean="0">
                <a:solidFill>
                  <a:srgbClr val="FF0000"/>
                </a:solidFill>
              </a:rPr>
              <a:t> de um </a:t>
            </a:r>
            <a:r>
              <a:rPr lang="en-US" sz="4000" dirty="0" err="1" smtClean="0">
                <a:solidFill>
                  <a:srgbClr val="FF0000"/>
                </a:solidFill>
              </a:rPr>
              <a:t>conjunto</a:t>
            </a:r>
            <a:r>
              <a:rPr lang="en-US" sz="4000" dirty="0" smtClean="0">
                <a:solidFill>
                  <a:srgbClr val="FF0000"/>
                </a:solidFill>
              </a:rPr>
              <a:t> de dados </a:t>
            </a:r>
            <a:r>
              <a:rPr lang="en-US" sz="4000" dirty="0" smtClean="0"/>
              <a:t>para </a:t>
            </a:r>
            <a:r>
              <a:rPr lang="en-US" sz="4000" dirty="0" err="1" smtClean="0">
                <a:solidFill>
                  <a:srgbClr val="FF0000"/>
                </a:solidFill>
              </a:rPr>
              <a:t>elementos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gráficos</a:t>
            </a:r>
            <a:r>
              <a:rPr lang="en-US" sz="4000" dirty="0" smtClean="0">
                <a:solidFill>
                  <a:srgbClr val="FF0000"/>
                </a:solidFill>
              </a:rPr>
              <a:t> para </a:t>
            </a:r>
            <a:r>
              <a:rPr lang="en-US" sz="4000" dirty="0" err="1" smtClean="0">
                <a:solidFill>
                  <a:srgbClr val="FF0000"/>
                </a:solidFill>
              </a:rPr>
              <a:t>percepção</a:t>
            </a:r>
            <a:r>
              <a:rPr lang="en-US" sz="4000" dirty="0" smtClean="0">
                <a:solidFill>
                  <a:srgbClr val="FF0000"/>
                </a:solidFill>
              </a:rPr>
              <a:t> visual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22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 usar Visão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406" y="1913555"/>
            <a:ext cx="6955187" cy="417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5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Um dos Princípio de Integridade de Tufte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tamanho do efeito gráfico deve ser diretamente proporcional a diferença nos dados</a:t>
            </a:r>
            <a:endParaRPr lang="en-US" dirty="0"/>
          </a:p>
        </p:txBody>
      </p:sp>
      <p:pic>
        <p:nvPicPr>
          <p:cNvPr id="7172" name="Picture 4" descr="https://eagereyes.org/wp-content/uploads/2013/07/evapotranspiration-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164" y="2760322"/>
            <a:ext cx="6750095" cy="544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64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Canais Visuais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556" y="1492068"/>
            <a:ext cx="7360539" cy="513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203</Words>
  <Application>Microsoft Office PowerPoint</Application>
  <PresentationFormat>Widescreen</PresentationFormat>
  <Paragraphs>45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Visualização de Dados</vt:lpstr>
      <vt:lpstr>Estímulo vs Perceção</vt:lpstr>
      <vt:lpstr>Um Pouco de História</vt:lpstr>
      <vt:lpstr>A Lei de Fechner-Weber</vt:lpstr>
      <vt:lpstr>A Lei Exponencial de Stevens</vt:lpstr>
      <vt:lpstr>Por que estamos vendo isso?</vt:lpstr>
      <vt:lpstr>Por que usar Visão</vt:lpstr>
      <vt:lpstr>Um dos Princípio de Integridade de Tufte</vt:lpstr>
      <vt:lpstr>Canais Visuais</vt:lpstr>
      <vt:lpstr>Experimentos de Cleveland and McGill</vt:lpstr>
      <vt:lpstr>Canais Visuais – Segundo CM</vt:lpstr>
      <vt:lpstr>Canais Visuais – Segundo CM</vt:lpstr>
      <vt:lpstr>Exemplo de Aplicação</vt:lpstr>
      <vt:lpstr>Exemplo de Aplicação - Cartogramas</vt:lpstr>
      <vt:lpstr>Jock Mackinlay</vt:lpstr>
      <vt:lpstr>Combinações de Canais Visuais</vt:lpstr>
      <vt:lpstr>Combinações de Canais Visuais</vt:lpstr>
      <vt:lpstr>Combinações de Canais Visuais</vt:lpstr>
      <vt:lpstr>Perceção Relativa vs Absoluta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Visualização de Dados</dc:title>
  <dc:creator>Nivan Ferreira</dc:creator>
  <cp:lastModifiedBy>Nivan Ferreira</cp:lastModifiedBy>
  <cp:revision>16</cp:revision>
  <dcterms:created xsi:type="dcterms:W3CDTF">2016-09-01T09:50:56Z</dcterms:created>
  <dcterms:modified xsi:type="dcterms:W3CDTF">2016-09-18T22:42:04Z</dcterms:modified>
</cp:coreProperties>
</file>